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slides/slide1.xml" Type="http://schemas.openxmlformats.org/officeDocument/2006/relationships/slide"/><Relationship Id="rId13" Target="slides/slide2.xml" Type="http://schemas.openxmlformats.org/officeDocument/2006/relationships/slide"/><Relationship Id="rId14" Target="slides/slide3.xml" Type="http://schemas.openxmlformats.org/officeDocument/2006/relationships/slide"/><Relationship Id="rId15" Target="slides/slide4.xml" Type="http://schemas.openxmlformats.org/officeDocument/2006/relationships/slide"/><Relationship Id="rId16" Target="slides/slide5.xml" Type="http://schemas.openxmlformats.org/officeDocument/2006/relationships/slide"/><Relationship Id="rId17" Target="slides/slide6.xml" Type="http://schemas.openxmlformats.org/officeDocument/2006/relationships/slide"/><Relationship Id="rId18" Target="slides/slide7.xml" Type="http://schemas.openxmlformats.org/officeDocument/2006/relationships/slide"/><Relationship Id="rId19" Target="slides/slide8.xml" Type="http://schemas.openxmlformats.org/officeDocument/2006/relationships/slide"/><Relationship Id="rId2" Target="presProps.xml" Type="http://schemas.openxmlformats.org/officeDocument/2006/relationships/presProps"/><Relationship Id="rId20" Target="slides/slide9.xml" Type="http://schemas.openxmlformats.org/officeDocument/2006/relationships/slide"/><Relationship Id="rId21" Target="slides/slide10.xml" Type="http://schemas.openxmlformats.org/officeDocument/2006/relationships/slide"/><Relationship Id="rId22" Target="slides/slide11.xml" Type="http://schemas.openxmlformats.org/officeDocument/2006/relationships/slide"/><Relationship Id="rId23" Target="slides/slide12.xml" Type="http://schemas.openxmlformats.org/officeDocument/2006/relationships/slide"/><Relationship Id="rId24" Target="slides/slide13.xml" Type="http://schemas.openxmlformats.org/officeDocument/2006/relationships/slide"/><Relationship Id="rId25" Target="slides/slide14.xml" Type="http://schemas.openxmlformats.org/officeDocument/2006/relationship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gif"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53949" y="4142303"/>
            <a:ext cx="4834595" cy="712759"/>
            <a:chOff x="0" y="0"/>
            <a:chExt cx="1273309" cy="187722"/>
          </a:xfrm>
        </p:grpSpPr>
        <p:sp>
          <p:nvSpPr>
            <p:cNvPr name="Freeform 3" id="3"/>
            <p:cNvSpPr/>
            <p:nvPr/>
          </p:nvSpPr>
          <p:spPr>
            <a:xfrm flipH="false" flipV="false" rot="0">
              <a:off x="0" y="0"/>
              <a:ext cx="1273309" cy="187722"/>
            </a:xfrm>
            <a:custGeom>
              <a:avLst/>
              <a:gdLst/>
              <a:ahLst/>
              <a:cxnLst/>
              <a:rect r="r" b="b" t="t" l="l"/>
              <a:pathLst>
                <a:path h="187722" w="1273309">
                  <a:moveTo>
                    <a:pt x="0" y="0"/>
                  </a:moveTo>
                  <a:lnTo>
                    <a:pt x="1273309" y="0"/>
                  </a:lnTo>
                  <a:lnTo>
                    <a:pt x="1273309" y="187722"/>
                  </a:lnTo>
                  <a:lnTo>
                    <a:pt x="0" y="187722"/>
                  </a:lnTo>
                  <a:close/>
                </a:path>
              </a:pathLst>
            </a:custGeom>
            <a:solidFill>
              <a:srgbClr val="FFFFFF"/>
            </a:solidFill>
          </p:spPr>
        </p:sp>
        <p:sp>
          <p:nvSpPr>
            <p:cNvPr name="TextBox 4" id="4"/>
            <p:cNvSpPr txBox="true"/>
            <p:nvPr/>
          </p:nvSpPr>
          <p:spPr>
            <a:xfrm>
              <a:off x="0" y="47625"/>
              <a:ext cx="1273309" cy="140097"/>
            </a:xfrm>
            <a:prstGeom prst="rect">
              <a:avLst/>
            </a:prstGeom>
          </p:spPr>
          <p:txBody>
            <a:bodyPr anchor="ctr" rtlCol="false" tIns="50800" lIns="50800" bIns="50800" rIns="50800"/>
            <a:lstStyle/>
            <a:p>
              <a:pPr algn="ctr">
                <a:lnSpc>
                  <a:spcPts val="2499"/>
                </a:lnSpc>
              </a:pPr>
            </a:p>
          </p:txBody>
        </p:sp>
      </p:grpSp>
      <p:grpSp>
        <p:nvGrpSpPr>
          <p:cNvPr name="Group 5" id="5"/>
          <p:cNvGrpSpPr/>
          <p:nvPr/>
        </p:nvGrpSpPr>
        <p:grpSpPr>
          <a:xfrm rot="0">
            <a:off x="13560451" y="4142303"/>
            <a:ext cx="4834595" cy="712759"/>
            <a:chOff x="0" y="0"/>
            <a:chExt cx="1273309" cy="187722"/>
          </a:xfrm>
        </p:grpSpPr>
        <p:sp>
          <p:nvSpPr>
            <p:cNvPr name="Freeform 6" id="6"/>
            <p:cNvSpPr/>
            <p:nvPr/>
          </p:nvSpPr>
          <p:spPr>
            <a:xfrm flipH="false" flipV="false" rot="0">
              <a:off x="0" y="0"/>
              <a:ext cx="1273309" cy="187722"/>
            </a:xfrm>
            <a:custGeom>
              <a:avLst/>
              <a:gdLst/>
              <a:ahLst/>
              <a:cxnLst/>
              <a:rect r="r" b="b" t="t" l="l"/>
              <a:pathLst>
                <a:path h="187722" w="1273309">
                  <a:moveTo>
                    <a:pt x="0" y="0"/>
                  </a:moveTo>
                  <a:lnTo>
                    <a:pt x="1273309" y="0"/>
                  </a:lnTo>
                  <a:lnTo>
                    <a:pt x="1273309" y="187722"/>
                  </a:lnTo>
                  <a:lnTo>
                    <a:pt x="0" y="187722"/>
                  </a:lnTo>
                  <a:close/>
                </a:path>
              </a:pathLst>
            </a:custGeom>
            <a:solidFill>
              <a:srgbClr val="FFFFFF"/>
            </a:solidFill>
          </p:spPr>
        </p:sp>
        <p:sp>
          <p:nvSpPr>
            <p:cNvPr name="TextBox 7" id="7"/>
            <p:cNvSpPr txBox="true"/>
            <p:nvPr/>
          </p:nvSpPr>
          <p:spPr>
            <a:xfrm>
              <a:off x="0" y="47625"/>
              <a:ext cx="1273309" cy="140097"/>
            </a:xfrm>
            <a:prstGeom prst="rect">
              <a:avLst/>
            </a:prstGeom>
          </p:spPr>
          <p:txBody>
            <a:bodyPr anchor="ctr" rtlCol="false" tIns="50800" lIns="50800" bIns="50800" rIns="50800"/>
            <a:lstStyle/>
            <a:p>
              <a:pPr algn="ctr">
                <a:lnSpc>
                  <a:spcPts val="2499"/>
                </a:lnSpc>
              </a:pPr>
            </a:p>
          </p:txBody>
        </p:sp>
      </p:grpSp>
      <p:sp>
        <p:nvSpPr>
          <p:cNvPr name="AutoShape 8" id="8"/>
          <p:cNvSpPr/>
          <p:nvPr/>
        </p:nvSpPr>
        <p:spPr>
          <a:xfrm>
            <a:off x="0" y="1009650"/>
            <a:ext cx="9144000" cy="19050"/>
          </a:xfrm>
          <a:prstGeom prst="line">
            <a:avLst/>
          </a:prstGeom>
          <a:ln cap="rnd" w="38100">
            <a:solidFill>
              <a:srgbClr val="FFFFFF"/>
            </a:solidFill>
            <a:prstDash val="solid"/>
            <a:headEnd type="none" len="sm" w="sm"/>
            <a:tailEnd type="none" len="sm" w="sm"/>
          </a:ln>
        </p:spPr>
      </p:sp>
      <p:sp>
        <p:nvSpPr>
          <p:cNvPr name="AutoShape 9" id="9"/>
          <p:cNvSpPr/>
          <p:nvPr/>
        </p:nvSpPr>
        <p:spPr>
          <a:xfrm flipV="true">
            <a:off x="9144000" y="9239250"/>
            <a:ext cx="9144000" cy="19050"/>
          </a:xfrm>
          <a:prstGeom prst="line">
            <a:avLst/>
          </a:prstGeom>
          <a:ln cap="rnd" w="38100">
            <a:solidFill>
              <a:srgbClr val="FFFFFF"/>
            </a:solidFill>
            <a:prstDash val="solid"/>
            <a:headEnd type="none" len="sm" w="sm"/>
            <a:tailEnd type="none" len="sm" w="sm"/>
          </a:ln>
        </p:spPr>
      </p:sp>
      <p:pic>
        <p:nvPicPr>
          <p:cNvPr name="Picture 10" id="10"/>
          <p:cNvPicPr>
            <a:picLocks noChangeAspect="true"/>
          </p:cNvPicPr>
          <p:nvPr/>
        </p:nvPicPr>
        <p:blipFill>
          <a:blip r:embed="rId2"/>
          <a:srcRect l="0" t="0" r="0" b="0"/>
          <a:stretch>
            <a:fillRect/>
          </a:stretch>
        </p:blipFill>
        <p:spPr>
          <a:xfrm flipH="false" flipV="false" rot="0">
            <a:off x="341952" y="5441304"/>
            <a:ext cx="4617727" cy="4617727"/>
          </a:xfrm>
          <a:prstGeom prst="rect">
            <a:avLst/>
          </a:prstGeom>
        </p:spPr>
      </p:pic>
      <p:sp>
        <p:nvSpPr>
          <p:cNvPr name="TextBox 11" id="11"/>
          <p:cNvSpPr txBox="true"/>
          <p:nvPr/>
        </p:nvSpPr>
        <p:spPr>
          <a:xfrm rot="0">
            <a:off x="6492240" y="4035132"/>
            <a:ext cx="2092562" cy="1069976"/>
          </a:xfrm>
          <a:prstGeom prst="rect">
            <a:avLst/>
          </a:prstGeom>
        </p:spPr>
        <p:txBody>
          <a:bodyPr anchor="t" rtlCol="false" tIns="0" lIns="0" bIns="0" rIns="0">
            <a:spAutoFit/>
          </a:bodyPr>
          <a:lstStyle/>
          <a:p>
            <a:pPr algn="ctr">
              <a:lnSpc>
                <a:spcPts val="8000"/>
              </a:lnSpc>
            </a:pPr>
            <a:r>
              <a:rPr lang="en-US" sz="8000" spc="-80">
                <a:solidFill>
                  <a:srgbClr val="FFFFFF"/>
                </a:solidFill>
                <a:latin typeface="Montserrat Classic Bold"/>
              </a:rPr>
              <a:t>V</a:t>
            </a:r>
          </a:p>
        </p:txBody>
      </p:sp>
      <p:sp>
        <p:nvSpPr>
          <p:cNvPr name="TextBox 12" id="12"/>
          <p:cNvSpPr txBox="true"/>
          <p:nvPr/>
        </p:nvSpPr>
        <p:spPr>
          <a:xfrm rot="0">
            <a:off x="8027881" y="4035132"/>
            <a:ext cx="3893178" cy="1069976"/>
          </a:xfrm>
          <a:prstGeom prst="rect">
            <a:avLst/>
          </a:prstGeom>
        </p:spPr>
        <p:txBody>
          <a:bodyPr anchor="t" rtlCol="false" tIns="0" lIns="0" bIns="0" rIns="0">
            <a:spAutoFit/>
          </a:bodyPr>
          <a:lstStyle/>
          <a:p>
            <a:pPr algn="ctr">
              <a:lnSpc>
                <a:spcPts val="8000"/>
              </a:lnSpc>
            </a:pPr>
            <a:r>
              <a:rPr lang="en-US" sz="8000" spc="1760">
                <a:solidFill>
                  <a:srgbClr val="FFFFFF"/>
                </a:solidFill>
                <a:latin typeface="Montserrat Classic Bold"/>
              </a:rPr>
              <a:t>CALL</a:t>
            </a:r>
          </a:p>
        </p:txBody>
      </p:sp>
      <p:sp>
        <p:nvSpPr>
          <p:cNvPr name="TextBox 13" id="13"/>
          <p:cNvSpPr txBox="true"/>
          <p:nvPr/>
        </p:nvSpPr>
        <p:spPr>
          <a:xfrm rot="0">
            <a:off x="10361476" y="8251052"/>
            <a:ext cx="1227421" cy="422275"/>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Classic"/>
              </a:rPr>
              <a:t>BY : </a:t>
            </a:r>
          </a:p>
        </p:txBody>
      </p:sp>
      <p:sp>
        <p:nvSpPr>
          <p:cNvPr name="TextBox 14" id="14"/>
          <p:cNvSpPr txBox="true"/>
          <p:nvPr/>
        </p:nvSpPr>
        <p:spPr>
          <a:xfrm rot="0">
            <a:off x="11307348" y="8251052"/>
            <a:ext cx="4974650" cy="422275"/>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Classic"/>
              </a:rPr>
              <a:t>Lucky Verma (2115800014)</a:t>
            </a:r>
          </a:p>
        </p:txBody>
      </p:sp>
      <p:sp>
        <p:nvSpPr>
          <p:cNvPr name="TextBox 15" id="15"/>
          <p:cNvSpPr txBox="true"/>
          <p:nvPr/>
        </p:nvSpPr>
        <p:spPr>
          <a:xfrm rot="0">
            <a:off x="11307348" y="8711427"/>
            <a:ext cx="4974650" cy="422275"/>
          </a:xfrm>
          <a:prstGeom prst="rect">
            <a:avLst/>
          </a:prstGeom>
        </p:spPr>
        <p:txBody>
          <a:bodyPr anchor="t" rtlCol="false" tIns="0" lIns="0" bIns="0" rIns="0">
            <a:spAutoFit/>
          </a:bodyPr>
          <a:lstStyle/>
          <a:p>
            <a:pPr algn="ctr">
              <a:lnSpc>
                <a:spcPts val="3499"/>
              </a:lnSpc>
            </a:pPr>
            <a:r>
              <a:rPr lang="en-US" sz="2499">
                <a:solidFill>
                  <a:srgbClr val="FFFFFF"/>
                </a:solidFill>
                <a:latin typeface="Montserrat Classic"/>
              </a:rPr>
              <a:t>Mansi Sinha   (2115800016)</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TextBox 4" id="4"/>
          <p:cNvSpPr txBox="true"/>
          <p:nvPr/>
        </p:nvSpPr>
        <p:spPr>
          <a:xfrm rot="0">
            <a:off x="2059487" y="1889061"/>
            <a:ext cx="7400875" cy="809625"/>
          </a:xfrm>
          <a:prstGeom prst="rect">
            <a:avLst/>
          </a:prstGeom>
        </p:spPr>
        <p:txBody>
          <a:bodyPr anchor="t" rtlCol="false" tIns="0" lIns="0" bIns="0" rIns="0">
            <a:spAutoFit/>
          </a:bodyPr>
          <a:lstStyle/>
          <a:p>
            <a:pPr>
              <a:lnSpc>
                <a:spcPts val="6000"/>
              </a:lnSpc>
            </a:pPr>
            <a:r>
              <a:rPr lang="en-US" sz="6000" spc="-60">
                <a:solidFill>
                  <a:srgbClr val="FFFFFF"/>
                </a:solidFill>
                <a:latin typeface="Montserrat Classic Bold"/>
              </a:rPr>
              <a:t>Use Cases of Vcall</a:t>
            </a:r>
          </a:p>
        </p:txBody>
      </p:sp>
      <p:sp>
        <p:nvSpPr>
          <p:cNvPr name="TextBox 5" id="5"/>
          <p:cNvSpPr txBox="true"/>
          <p:nvPr/>
        </p:nvSpPr>
        <p:spPr>
          <a:xfrm rot="0">
            <a:off x="2905161" y="4034881"/>
            <a:ext cx="5709528" cy="352107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Classic"/>
              </a:rPr>
              <a:t>Business Meetings</a:t>
            </a:r>
          </a:p>
          <a:p>
            <a:pPr marL="431801" indent="-215900" lvl="1">
              <a:lnSpc>
                <a:spcPts val="2800"/>
              </a:lnSpc>
              <a:buFont typeface="Arial"/>
              <a:buChar char="•"/>
            </a:pPr>
            <a:r>
              <a:rPr lang="en-US" sz="2000">
                <a:solidFill>
                  <a:srgbClr val="FFFFFF"/>
                </a:solidFill>
                <a:latin typeface="Montserrat Classic"/>
              </a:rPr>
              <a:t>Remote Work</a:t>
            </a:r>
          </a:p>
          <a:p>
            <a:pPr marL="431801" indent="-215900" lvl="1">
              <a:lnSpc>
                <a:spcPts val="2800"/>
              </a:lnSpc>
              <a:buFont typeface="Arial"/>
              <a:buChar char="•"/>
            </a:pPr>
            <a:r>
              <a:rPr lang="en-US" sz="2000">
                <a:solidFill>
                  <a:srgbClr val="FFFFFF"/>
                </a:solidFill>
                <a:latin typeface="Montserrat Classic"/>
              </a:rPr>
              <a:t>Online Classes and Education</a:t>
            </a:r>
          </a:p>
          <a:p>
            <a:pPr marL="431801" indent="-215900" lvl="1">
              <a:lnSpc>
                <a:spcPts val="2800"/>
              </a:lnSpc>
              <a:buFont typeface="Arial"/>
              <a:buChar char="•"/>
            </a:pPr>
            <a:r>
              <a:rPr lang="en-US" sz="2000">
                <a:solidFill>
                  <a:srgbClr val="FFFFFF"/>
                </a:solidFill>
                <a:latin typeface="Montserrat Classic"/>
              </a:rPr>
              <a:t>Webinars and Conferences</a:t>
            </a:r>
          </a:p>
          <a:p>
            <a:pPr marL="431801" indent="-215900" lvl="1">
              <a:lnSpc>
                <a:spcPts val="2800"/>
              </a:lnSpc>
              <a:buFont typeface="Arial"/>
              <a:buChar char="•"/>
            </a:pPr>
            <a:r>
              <a:rPr lang="en-US" sz="2000">
                <a:solidFill>
                  <a:srgbClr val="FFFFFF"/>
                </a:solidFill>
                <a:latin typeface="Montserrat Classic"/>
              </a:rPr>
              <a:t>Healthcare Telemedicine</a:t>
            </a:r>
          </a:p>
          <a:p>
            <a:pPr marL="431801" indent="-215900" lvl="1">
              <a:lnSpc>
                <a:spcPts val="2800"/>
              </a:lnSpc>
              <a:buFont typeface="Arial"/>
              <a:buChar char="•"/>
            </a:pPr>
            <a:r>
              <a:rPr lang="en-US" sz="2000">
                <a:solidFill>
                  <a:srgbClr val="FFFFFF"/>
                </a:solidFill>
                <a:latin typeface="Montserrat Classic"/>
              </a:rPr>
              <a:t>Job Interviews</a:t>
            </a:r>
          </a:p>
          <a:p>
            <a:pPr marL="431801" indent="-215900" lvl="1">
              <a:lnSpc>
                <a:spcPts val="2800"/>
              </a:lnSpc>
              <a:buFont typeface="Arial"/>
              <a:buChar char="•"/>
            </a:pPr>
            <a:r>
              <a:rPr lang="en-US" sz="2000">
                <a:solidFill>
                  <a:srgbClr val="FFFFFF"/>
                </a:solidFill>
                <a:latin typeface="Montserrat Classic"/>
              </a:rPr>
              <a:t>Family and Friends Meetings</a:t>
            </a:r>
          </a:p>
          <a:p>
            <a:pPr marL="431801" indent="-215900" lvl="1">
              <a:lnSpc>
                <a:spcPts val="2800"/>
              </a:lnSpc>
              <a:buFont typeface="Arial"/>
              <a:buChar char="•"/>
            </a:pPr>
            <a:r>
              <a:rPr lang="en-US" sz="2000">
                <a:solidFill>
                  <a:srgbClr val="FFFFFF"/>
                </a:solidFill>
                <a:latin typeface="Montserrat Classic"/>
              </a:rPr>
              <a:t>Support and Customer Service</a:t>
            </a:r>
          </a:p>
          <a:p>
            <a:pPr marL="431801" indent="-215900" lvl="1">
              <a:lnSpc>
                <a:spcPts val="2800"/>
              </a:lnSpc>
              <a:buFont typeface="Arial"/>
              <a:buChar char="•"/>
            </a:pPr>
            <a:r>
              <a:rPr lang="en-US" sz="2000">
                <a:solidFill>
                  <a:srgbClr val="FFFFFF"/>
                </a:solidFill>
                <a:latin typeface="Montserrat Classic"/>
              </a:rPr>
              <a:t>Training Sessions</a:t>
            </a:r>
          </a:p>
          <a:p>
            <a:pPr algn="l" marL="431801" indent="-215900" lvl="1">
              <a:lnSpc>
                <a:spcPts val="2800"/>
              </a:lnSpc>
              <a:buFont typeface="Arial"/>
              <a:buChar char="•"/>
            </a:pPr>
            <a:r>
              <a:rPr lang="en-US" sz="2000">
                <a:solidFill>
                  <a:srgbClr val="FFFFFF"/>
                </a:solidFill>
                <a:latin typeface="Montserrat Classic"/>
              </a:rPr>
              <a:t>Project Collaboration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Freeform 4" id="4"/>
          <p:cNvSpPr/>
          <p:nvPr/>
        </p:nvSpPr>
        <p:spPr>
          <a:xfrm flipH="false" flipV="false" rot="0">
            <a:off x="1361012" y="5510605"/>
            <a:ext cx="3380659" cy="1180157"/>
          </a:xfrm>
          <a:custGeom>
            <a:avLst/>
            <a:gdLst/>
            <a:ahLst/>
            <a:cxnLst/>
            <a:rect r="r" b="b" t="t" l="l"/>
            <a:pathLst>
              <a:path h="1180157" w="3380659">
                <a:moveTo>
                  <a:pt x="0" y="0"/>
                </a:moveTo>
                <a:lnTo>
                  <a:pt x="3380659" y="0"/>
                </a:lnTo>
                <a:lnTo>
                  <a:pt x="3380659" y="1180158"/>
                </a:lnTo>
                <a:lnTo>
                  <a:pt x="0" y="118015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759925" y="5255537"/>
            <a:ext cx="1690295" cy="1690295"/>
          </a:xfrm>
          <a:custGeom>
            <a:avLst/>
            <a:gdLst/>
            <a:ahLst/>
            <a:cxnLst/>
            <a:rect r="r" b="b" t="t" l="l"/>
            <a:pathLst>
              <a:path h="1690295" w="1690295">
                <a:moveTo>
                  <a:pt x="0" y="0"/>
                </a:moveTo>
                <a:lnTo>
                  <a:pt x="1690294" y="0"/>
                </a:lnTo>
                <a:lnTo>
                  <a:pt x="1690294" y="1690294"/>
                </a:lnTo>
                <a:lnTo>
                  <a:pt x="0" y="1690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8183531" y="5096527"/>
            <a:ext cx="4016627" cy="2008314"/>
          </a:xfrm>
          <a:custGeom>
            <a:avLst/>
            <a:gdLst/>
            <a:ahLst/>
            <a:cxnLst/>
            <a:rect r="r" b="b" t="t" l="l"/>
            <a:pathLst>
              <a:path h="2008314" w="4016627">
                <a:moveTo>
                  <a:pt x="0" y="0"/>
                </a:moveTo>
                <a:lnTo>
                  <a:pt x="4016627" y="0"/>
                </a:lnTo>
                <a:lnTo>
                  <a:pt x="4016627" y="2008314"/>
                </a:lnTo>
                <a:lnTo>
                  <a:pt x="0" y="20083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2711118" y="5452843"/>
            <a:ext cx="5084139" cy="1295681"/>
          </a:xfrm>
          <a:custGeom>
            <a:avLst/>
            <a:gdLst/>
            <a:ahLst/>
            <a:cxnLst/>
            <a:rect r="r" b="b" t="t" l="l"/>
            <a:pathLst>
              <a:path h="1295681" w="5084139">
                <a:moveTo>
                  <a:pt x="0" y="0"/>
                </a:moveTo>
                <a:lnTo>
                  <a:pt x="5084139" y="0"/>
                </a:lnTo>
                <a:lnTo>
                  <a:pt x="5084139" y="1295681"/>
                </a:lnTo>
                <a:lnTo>
                  <a:pt x="0" y="1295681"/>
                </a:lnTo>
                <a:lnTo>
                  <a:pt x="0" y="0"/>
                </a:lnTo>
                <a:close/>
              </a:path>
            </a:pathLst>
          </a:custGeom>
          <a:blipFill>
            <a:blip r:embed="rId8"/>
            <a:stretch>
              <a:fillRect l="0" t="0" r="0" b="0"/>
            </a:stretch>
          </a:blipFill>
        </p:spPr>
      </p:sp>
      <p:sp>
        <p:nvSpPr>
          <p:cNvPr name="TextBox 8" id="8"/>
          <p:cNvSpPr txBox="true"/>
          <p:nvPr/>
        </p:nvSpPr>
        <p:spPr>
          <a:xfrm rot="0">
            <a:off x="2059487" y="1889061"/>
            <a:ext cx="7400875" cy="809625"/>
          </a:xfrm>
          <a:prstGeom prst="rect">
            <a:avLst/>
          </a:prstGeom>
        </p:spPr>
        <p:txBody>
          <a:bodyPr anchor="t" rtlCol="false" tIns="0" lIns="0" bIns="0" rIns="0">
            <a:spAutoFit/>
          </a:bodyPr>
          <a:lstStyle/>
          <a:p>
            <a:pPr>
              <a:lnSpc>
                <a:spcPts val="6000"/>
              </a:lnSpc>
            </a:pPr>
            <a:r>
              <a:rPr lang="en-US" sz="6000" spc="-60">
                <a:solidFill>
                  <a:srgbClr val="FFFFFF"/>
                </a:solidFill>
                <a:latin typeface="Montserrat Classic Bold"/>
              </a:rPr>
              <a:t>Technologies Used </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TextBox 4" id="4"/>
          <p:cNvSpPr txBox="true"/>
          <p:nvPr/>
        </p:nvSpPr>
        <p:spPr>
          <a:xfrm rot="0">
            <a:off x="2059487" y="1889061"/>
            <a:ext cx="7400875" cy="809625"/>
          </a:xfrm>
          <a:prstGeom prst="rect">
            <a:avLst/>
          </a:prstGeom>
        </p:spPr>
        <p:txBody>
          <a:bodyPr anchor="t" rtlCol="false" tIns="0" lIns="0" bIns="0" rIns="0">
            <a:spAutoFit/>
          </a:bodyPr>
          <a:lstStyle/>
          <a:p>
            <a:pPr>
              <a:lnSpc>
                <a:spcPts val="6000"/>
              </a:lnSpc>
            </a:pPr>
            <a:r>
              <a:rPr lang="en-US" sz="6000" spc="-60">
                <a:solidFill>
                  <a:srgbClr val="FFFFFF"/>
                </a:solidFill>
                <a:latin typeface="Montserrat Classic Bold"/>
              </a:rPr>
              <a:t>Future Work</a:t>
            </a:r>
          </a:p>
        </p:txBody>
      </p:sp>
      <p:sp>
        <p:nvSpPr>
          <p:cNvPr name="TextBox 5" id="5"/>
          <p:cNvSpPr txBox="true"/>
          <p:nvPr/>
        </p:nvSpPr>
        <p:spPr>
          <a:xfrm rot="0">
            <a:off x="2905161" y="4034881"/>
            <a:ext cx="5709528" cy="211137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Classic Bold"/>
              </a:rPr>
              <a:t>Virtual Backgrounds</a:t>
            </a:r>
          </a:p>
          <a:p>
            <a:pPr marL="431801" indent="-215900" lvl="1">
              <a:lnSpc>
                <a:spcPts val="2800"/>
              </a:lnSpc>
              <a:buFont typeface="Arial"/>
              <a:buChar char="•"/>
            </a:pPr>
            <a:r>
              <a:rPr lang="en-US" sz="2000">
                <a:solidFill>
                  <a:srgbClr val="FFFFFF"/>
                </a:solidFill>
                <a:latin typeface="Montserrat Classic Bold"/>
              </a:rPr>
              <a:t>Recording and Playback</a:t>
            </a:r>
          </a:p>
          <a:p>
            <a:pPr marL="431801" indent="-215900" lvl="1">
              <a:lnSpc>
                <a:spcPts val="2800"/>
              </a:lnSpc>
              <a:buFont typeface="Arial"/>
              <a:buChar char="•"/>
            </a:pPr>
            <a:r>
              <a:rPr lang="en-US" sz="2000">
                <a:solidFill>
                  <a:srgbClr val="FFFFFF"/>
                </a:solidFill>
                <a:latin typeface="Montserrat Classic Bold"/>
              </a:rPr>
              <a:t>Breakout Rooms</a:t>
            </a:r>
          </a:p>
          <a:p>
            <a:pPr marL="431801" indent="-215900" lvl="1">
              <a:lnSpc>
                <a:spcPts val="2800"/>
              </a:lnSpc>
              <a:buFont typeface="Arial"/>
              <a:buChar char="•"/>
            </a:pPr>
            <a:r>
              <a:rPr lang="en-US" sz="2000">
                <a:solidFill>
                  <a:srgbClr val="FFFFFF"/>
                </a:solidFill>
                <a:latin typeface="Montserrat Classic Bold"/>
              </a:rPr>
              <a:t>Polls and Surveys</a:t>
            </a:r>
          </a:p>
          <a:p>
            <a:pPr marL="431801" indent="-215900" lvl="1">
              <a:lnSpc>
                <a:spcPts val="2800"/>
              </a:lnSpc>
              <a:buFont typeface="Arial"/>
              <a:buChar char="•"/>
            </a:pPr>
            <a:r>
              <a:rPr lang="en-US" sz="2000">
                <a:solidFill>
                  <a:srgbClr val="FFFFFF"/>
                </a:solidFill>
                <a:latin typeface="Montserrat Classic Bold"/>
              </a:rPr>
              <a:t>AI-Powered Noise Cancellation</a:t>
            </a:r>
          </a:p>
          <a:p>
            <a:pPr algn="l" marL="431801" indent="-215900" lvl="1">
              <a:lnSpc>
                <a:spcPts val="2800"/>
              </a:lnSpc>
              <a:buFont typeface="Arial"/>
              <a:buChar char="•"/>
            </a:pPr>
            <a:r>
              <a:rPr lang="en-US" sz="2000">
                <a:solidFill>
                  <a:srgbClr val="FFFFFF"/>
                </a:solidFill>
                <a:latin typeface="Montserrat Classic Bold"/>
              </a:rPr>
              <a:t>File Sharing</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013988" y="2171755"/>
            <a:ext cx="6260024" cy="809625"/>
          </a:xfrm>
          <a:prstGeom prst="rect">
            <a:avLst/>
          </a:prstGeom>
        </p:spPr>
        <p:txBody>
          <a:bodyPr anchor="t" rtlCol="false" tIns="0" lIns="0" bIns="0" rIns="0">
            <a:spAutoFit/>
          </a:bodyPr>
          <a:lstStyle/>
          <a:p>
            <a:pPr algn="ctr">
              <a:lnSpc>
                <a:spcPts val="6000"/>
              </a:lnSpc>
            </a:pPr>
            <a:r>
              <a:rPr lang="en-US" sz="6000" spc="-60">
                <a:solidFill>
                  <a:srgbClr val="FFFFFF"/>
                </a:solidFill>
                <a:latin typeface="Montserrat Classic Bold"/>
              </a:rPr>
              <a:t>Conclusion</a:t>
            </a:r>
          </a:p>
        </p:txBody>
      </p:sp>
      <p:sp>
        <p:nvSpPr>
          <p:cNvPr name="AutoShape 3" id="3"/>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4" id="4"/>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TextBox 5" id="5"/>
          <p:cNvSpPr txBox="true"/>
          <p:nvPr/>
        </p:nvSpPr>
        <p:spPr>
          <a:xfrm rot="0">
            <a:off x="4570956" y="4067230"/>
            <a:ext cx="9146088" cy="2582376"/>
          </a:xfrm>
          <a:prstGeom prst="rect">
            <a:avLst/>
          </a:prstGeom>
        </p:spPr>
        <p:txBody>
          <a:bodyPr anchor="t" rtlCol="false" tIns="0" lIns="0" bIns="0" rIns="0">
            <a:spAutoFit/>
          </a:bodyPr>
          <a:lstStyle/>
          <a:p>
            <a:pPr algn="just">
              <a:lnSpc>
                <a:spcPts val="2293"/>
              </a:lnSpc>
              <a:spcBef>
                <a:spcPct val="0"/>
              </a:spcBef>
            </a:pPr>
            <a:r>
              <a:rPr lang="en-US" sz="2293" spc="-22">
                <a:solidFill>
                  <a:srgbClr val="FFFFFF"/>
                </a:solidFill>
                <a:latin typeface="Montserrat Classic"/>
              </a:rPr>
              <a:t>VCall is a versatile virtual communication platform that transcends borders, fostering seamless collaboration across industries. With its user-friendly interface and advanced features, VCall facilitates efficient remote work, online education, and healthcare telemedicine, among other applications. Its adaptability and benefits, such as flexible communication and personalized settings, position it as a valuable tool in the evolving landscape of virtual interactions, shaping the way we connect and collaborate in a digital era.</a:t>
            </a:r>
          </a:p>
        </p:txBody>
      </p:sp>
    </p:spTree>
  </p:cSld>
  <p:clrMapOvr>
    <a:masterClrMapping/>
  </p:clrMapOvr>
</p:sld>
</file>

<file path=ppt/slides/slide1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836954" y="3827943"/>
            <a:ext cx="10614092" cy="1542938"/>
          </a:xfrm>
          <a:prstGeom prst="rect">
            <a:avLst/>
          </a:prstGeom>
        </p:spPr>
        <p:txBody>
          <a:bodyPr anchor="t" rtlCol="false" tIns="0" lIns="0" bIns="0" rIns="0">
            <a:spAutoFit/>
          </a:bodyPr>
          <a:lstStyle/>
          <a:p>
            <a:pPr algn="ctr">
              <a:lnSpc>
                <a:spcPts val="12599"/>
              </a:lnSpc>
              <a:spcBef>
                <a:spcPct val="0"/>
              </a:spcBef>
            </a:pPr>
            <a:r>
              <a:rPr lang="en-US" sz="9000" spc="900">
                <a:solidFill>
                  <a:srgbClr val="FFFFFF"/>
                </a:solidFill>
                <a:latin typeface="Montserrat Classic Bold"/>
              </a:rPr>
              <a:t>THANK YOU</a:t>
            </a:r>
          </a:p>
        </p:txBody>
      </p:sp>
      <p:sp>
        <p:nvSpPr>
          <p:cNvPr name="AutoShape 3" id="3"/>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4" id="4"/>
          <p:cNvSpPr/>
          <p:nvPr/>
        </p:nvSpPr>
        <p:spPr>
          <a:xfrm rot="0">
            <a:off x="11795760" y="9220200"/>
            <a:ext cx="6492240" cy="0"/>
          </a:xfrm>
          <a:prstGeom prst="line">
            <a:avLst/>
          </a:prstGeom>
          <a:ln cap="rnd" w="3810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a:off x="0" y="1009650"/>
            <a:ext cx="9684844" cy="19050"/>
          </a:xfrm>
          <a:prstGeom prst="line">
            <a:avLst/>
          </a:prstGeom>
          <a:ln cap="rnd" w="38100">
            <a:solidFill>
              <a:srgbClr val="FFFFFF"/>
            </a:solidFill>
            <a:prstDash val="solid"/>
            <a:headEnd type="none" len="sm" w="sm"/>
            <a:tailEnd type="none" len="sm" w="sm"/>
          </a:ln>
        </p:spPr>
      </p:sp>
      <p:sp>
        <p:nvSpPr>
          <p:cNvPr name="AutoShape 3" id="3"/>
          <p:cNvSpPr/>
          <p:nvPr/>
        </p:nvSpPr>
        <p:spPr>
          <a:xfrm flipV="true">
            <a:off x="3560157" y="9239250"/>
            <a:ext cx="14727843" cy="19050"/>
          </a:xfrm>
          <a:prstGeom prst="line">
            <a:avLst/>
          </a:prstGeom>
          <a:ln cap="rnd" w="38100">
            <a:solidFill>
              <a:srgbClr val="FFFFFF"/>
            </a:solidFill>
            <a:prstDash val="solid"/>
            <a:headEnd type="none" len="sm" w="sm"/>
            <a:tailEnd type="none" len="sm" w="sm"/>
          </a:ln>
        </p:spPr>
      </p:sp>
      <p:sp>
        <p:nvSpPr>
          <p:cNvPr name="TextBox 4" id="4"/>
          <p:cNvSpPr txBox="true"/>
          <p:nvPr/>
        </p:nvSpPr>
        <p:spPr>
          <a:xfrm rot="0">
            <a:off x="1720586" y="1815345"/>
            <a:ext cx="6928738" cy="1045210"/>
          </a:xfrm>
          <a:prstGeom prst="rect">
            <a:avLst/>
          </a:prstGeom>
        </p:spPr>
        <p:txBody>
          <a:bodyPr anchor="t" rtlCol="false" tIns="0" lIns="0" bIns="0" rIns="0">
            <a:spAutoFit/>
          </a:bodyPr>
          <a:lstStyle/>
          <a:p>
            <a:pPr>
              <a:lnSpc>
                <a:spcPts val="8539"/>
              </a:lnSpc>
              <a:spcBef>
                <a:spcPct val="0"/>
              </a:spcBef>
            </a:pPr>
            <a:r>
              <a:rPr lang="en-US" sz="6099">
                <a:solidFill>
                  <a:srgbClr val="FFFFFF"/>
                </a:solidFill>
                <a:latin typeface="Montserrat Classic Bold"/>
              </a:rPr>
              <a:t>Table of Content</a:t>
            </a:r>
          </a:p>
        </p:txBody>
      </p:sp>
      <p:grpSp>
        <p:nvGrpSpPr>
          <p:cNvPr name="Group 5" id="5"/>
          <p:cNvGrpSpPr/>
          <p:nvPr/>
        </p:nvGrpSpPr>
        <p:grpSpPr>
          <a:xfrm rot="0">
            <a:off x="1720586" y="3751974"/>
            <a:ext cx="143967" cy="4650644"/>
            <a:chOff x="0" y="0"/>
            <a:chExt cx="37917" cy="1224861"/>
          </a:xfrm>
        </p:grpSpPr>
        <p:sp>
          <p:nvSpPr>
            <p:cNvPr name="Freeform 6" id="6"/>
            <p:cNvSpPr/>
            <p:nvPr/>
          </p:nvSpPr>
          <p:spPr>
            <a:xfrm flipH="false" flipV="false" rot="0">
              <a:off x="0" y="0"/>
              <a:ext cx="37917" cy="1224861"/>
            </a:xfrm>
            <a:custGeom>
              <a:avLst/>
              <a:gdLst/>
              <a:ahLst/>
              <a:cxnLst/>
              <a:rect r="r" b="b" t="t" l="l"/>
              <a:pathLst>
                <a:path h="1224861" w="37917">
                  <a:moveTo>
                    <a:pt x="0" y="0"/>
                  </a:moveTo>
                  <a:lnTo>
                    <a:pt x="37917" y="0"/>
                  </a:lnTo>
                  <a:lnTo>
                    <a:pt x="37917" y="1224861"/>
                  </a:lnTo>
                  <a:lnTo>
                    <a:pt x="0" y="1224861"/>
                  </a:lnTo>
                  <a:close/>
                </a:path>
              </a:pathLst>
            </a:custGeom>
            <a:solidFill>
              <a:srgbClr val="FFFFFF"/>
            </a:solidFill>
          </p:spPr>
        </p:sp>
        <p:sp>
          <p:nvSpPr>
            <p:cNvPr name="TextBox 7" id="7"/>
            <p:cNvSpPr txBox="true"/>
            <p:nvPr/>
          </p:nvSpPr>
          <p:spPr>
            <a:xfrm>
              <a:off x="0" y="47625"/>
              <a:ext cx="37917" cy="1177236"/>
            </a:xfrm>
            <a:prstGeom prst="rect">
              <a:avLst/>
            </a:prstGeom>
          </p:spPr>
          <p:txBody>
            <a:bodyPr anchor="ctr" rtlCol="false" tIns="50800" lIns="50800" bIns="50800" rIns="50800"/>
            <a:lstStyle/>
            <a:p>
              <a:pPr algn="ctr">
                <a:lnSpc>
                  <a:spcPts val="2499"/>
                </a:lnSpc>
              </a:pPr>
            </a:p>
          </p:txBody>
        </p:sp>
      </p:grpSp>
      <p:sp>
        <p:nvSpPr>
          <p:cNvPr name="TextBox 8" id="8"/>
          <p:cNvSpPr txBox="true"/>
          <p:nvPr/>
        </p:nvSpPr>
        <p:spPr>
          <a:xfrm rot="0">
            <a:off x="1936536" y="3901023"/>
            <a:ext cx="10037462" cy="3980335"/>
          </a:xfrm>
          <a:prstGeom prst="rect">
            <a:avLst/>
          </a:prstGeom>
        </p:spPr>
        <p:txBody>
          <a:bodyPr anchor="t" rtlCol="false" tIns="0" lIns="0" bIns="0" rIns="0">
            <a:spAutoFit/>
          </a:bodyPr>
          <a:lstStyle/>
          <a:p>
            <a:pPr algn="just" marL="819102" indent="-409551" lvl="1">
              <a:lnSpc>
                <a:spcPts val="5311"/>
              </a:lnSpc>
              <a:buFont typeface="Arial"/>
              <a:buChar char="•"/>
            </a:pPr>
            <a:r>
              <a:rPr lang="en-US" sz="3793">
                <a:solidFill>
                  <a:srgbClr val="FFFFFF"/>
                </a:solidFill>
                <a:latin typeface="Montserrat Classic"/>
              </a:rPr>
              <a:t>Introduction</a:t>
            </a:r>
          </a:p>
          <a:p>
            <a:pPr algn="just" marL="819102" indent="-409551" lvl="1">
              <a:lnSpc>
                <a:spcPts val="5311"/>
              </a:lnSpc>
              <a:buFont typeface="Arial"/>
              <a:buChar char="•"/>
            </a:pPr>
            <a:r>
              <a:rPr lang="en-US" sz="3793">
                <a:solidFill>
                  <a:srgbClr val="FFFFFF"/>
                </a:solidFill>
                <a:latin typeface="Montserrat Classic"/>
              </a:rPr>
              <a:t>Features</a:t>
            </a:r>
          </a:p>
          <a:p>
            <a:pPr algn="just" marL="819102" indent="-409551" lvl="1">
              <a:lnSpc>
                <a:spcPts val="5311"/>
              </a:lnSpc>
              <a:buFont typeface="Arial"/>
              <a:buChar char="•"/>
            </a:pPr>
            <a:r>
              <a:rPr lang="en-US" sz="3793">
                <a:solidFill>
                  <a:srgbClr val="FFFFFF"/>
                </a:solidFill>
                <a:latin typeface="Montserrat Classic"/>
              </a:rPr>
              <a:t>Benefits</a:t>
            </a:r>
          </a:p>
          <a:p>
            <a:pPr algn="just" marL="819102" indent="-409551" lvl="1">
              <a:lnSpc>
                <a:spcPts val="5311"/>
              </a:lnSpc>
              <a:buFont typeface="Arial"/>
              <a:buChar char="•"/>
            </a:pPr>
            <a:r>
              <a:rPr lang="en-US" sz="3793">
                <a:solidFill>
                  <a:srgbClr val="FFFFFF"/>
                </a:solidFill>
                <a:latin typeface="Montserrat Classic"/>
              </a:rPr>
              <a:t>Working</a:t>
            </a:r>
          </a:p>
          <a:p>
            <a:pPr algn="just" marL="819102" indent="-409551" lvl="1">
              <a:lnSpc>
                <a:spcPts val="5311"/>
              </a:lnSpc>
              <a:buFont typeface="Arial"/>
              <a:buChar char="•"/>
            </a:pPr>
            <a:r>
              <a:rPr lang="en-US" sz="3793">
                <a:solidFill>
                  <a:srgbClr val="FFFFFF"/>
                </a:solidFill>
                <a:latin typeface="Montserrat Classic"/>
              </a:rPr>
              <a:t>Use Cases</a:t>
            </a:r>
          </a:p>
          <a:p>
            <a:pPr algn="just" marL="819102" indent="-409551" lvl="1">
              <a:lnSpc>
                <a:spcPts val="5311"/>
              </a:lnSpc>
              <a:buFont typeface="Arial"/>
              <a:buChar char="•"/>
            </a:pPr>
            <a:r>
              <a:rPr lang="en-US" sz="3793">
                <a:solidFill>
                  <a:srgbClr val="FFFFFF"/>
                </a:solidFill>
                <a:latin typeface="Montserrat Classic"/>
              </a:rPr>
              <a:t>Technologies Used</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Freeform 4" id="4"/>
          <p:cNvSpPr/>
          <p:nvPr/>
        </p:nvSpPr>
        <p:spPr>
          <a:xfrm flipH="false" flipV="false" rot="0">
            <a:off x="619595" y="5535290"/>
            <a:ext cx="3080957" cy="4114800"/>
          </a:xfrm>
          <a:custGeom>
            <a:avLst/>
            <a:gdLst/>
            <a:ahLst/>
            <a:cxnLst/>
            <a:rect r="r" b="b" t="t" l="l"/>
            <a:pathLst>
              <a:path h="4114800" w="3080957">
                <a:moveTo>
                  <a:pt x="0" y="0"/>
                </a:moveTo>
                <a:lnTo>
                  <a:pt x="3080957" y="0"/>
                </a:lnTo>
                <a:lnTo>
                  <a:pt x="308095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896225" y="5095875"/>
            <a:ext cx="12363075" cy="1758950"/>
          </a:xfrm>
          <a:prstGeom prst="rect">
            <a:avLst/>
          </a:prstGeom>
        </p:spPr>
        <p:txBody>
          <a:bodyPr anchor="t" rtlCol="false" tIns="0" lIns="0" bIns="0" rIns="0">
            <a:spAutoFit/>
          </a:bodyPr>
          <a:lstStyle/>
          <a:p>
            <a:pPr algn="just">
              <a:lnSpc>
                <a:spcPts val="2800"/>
              </a:lnSpc>
            </a:pPr>
            <a:r>
              <a:rPr lang="en-US" sz="2000">
                <a:solidFill>
                  <a:srgbClr val="FFFFFF"/>
                </a:solidFill>
                <a:latin typeface="Montserrat Classic"/>
              </a:rPr>
              <a:t>VCall is a state-of-the-art video conferencing platform, designed to facilitate communication and collaboration in a digital landscape. Our platform offers a comprehensive suite of features that caters to various needs, whether you're hosting virtual business meetings, conducting online classes, or connecting with friends and family.</a:t>
            </a:r>
          </a:p>
          <a:p>
            <a:pPr algn="just">
              <a:lnSpc>
                <a:spcPts val="2800"/>
              </a:lnSpc>
            </a:pPr>
          </a:p>
        </p:txBody>
      </p:sp>
      <p:sp>
        <p:nvSpPr>
          <p:cNvPr name="TextBox 6" id="6"/>
          <p:cNvSpPr txBox="true"/>
          <p:nvPr/>
        </p:nvSpPr>
        <p:spPr>
          <a:xfrm rot="0">
            <a:off x="3821284" y="3275795"/>
            <a:ext cx="6069524" cy="809625"/>
          </a:xfrm>
          <a:prstGeom prst="rect">
            <a:avLst/>
          </a:prstGeom>
        </p:spPr>
        <p:txBody>
          <a:bodyPr anchor="t" rtlCol="false" tIns="0" lIns="0" bIns="0" rIns="0">
            <a:spAutoFit/>
          </a:bodyPr>
          <a:lstStyle/>
          <a:p>
            <a:pPr algn="ctr">
              <a:lnSpc>
                <a:spcPts val="6000"/>
              </a:lnSpc>
            </a:pPr>
            <a:r>
              <a:rPr lang="en-US" sz="6000" spc="-60">
                <a:solidFill>
                  <a:srgbClr val="FFFFFF"/>
                </a:solidFill>
                <a:latin typeface="Montserrat Classic Bold"/>
              </a:rPr>
              <a:t>What is VCall?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Freeform 4" id="4"/>
          <p:cNvSpPr/>
          <p:nvPr/>
        </p:nvSpPr>
        <p:spPr>
          <a:xfrm flipH="false" flipV="false" rot="0">
            <a:off x="13578713" y="4079569"/>
            <a:ext cx="2772347" cy="4114800"/>
          </a:xfrm>
          <a:custGeom>
            <a:avLst/>
            <a:gdLst/>
            <a:ahLst/>
            <a:cxnLst/>
            <a:rect r="r" b="b" t="t" l="l"/>
            <a:pathLst>
              <a:path h="4114800" w="2772347">
                <a:moveTo>
                  <a:pt x="0" y="0"/>
                </a:moveTo>
                <a:lnTo>
                  <a:pt x="2772347" y="0"/>
                </a:lnTo>
                <a:lnTo>
                  <a:pt x="277234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363836" y="4554450"/>
            <a:ext cx="6000983" cy="1946467"/>
          </a:xfrm>
          <a:prstGeom prst="rect">
            <a:avLst/>
          </a:prstGeom>
        </p:spPr>
        <p:txBody>
          <a:bodyPr anchor="t" rtlCol="false" tIns="0" lIns="0" bIns="0" rIns="0">
            <a:spAutoFit/>
          </a:bodyPr>
          <a:lstStyle/>
          <a:p>
            <a:pPr marL="484538" indent="-242269" lvl="1">
              <a:lnSpc>
                <a:spcPts val="3141"/>
              </a:lnSpc>
              <a:buFont typeface="Arial"/>
              <a:buChar char="•"/>
            </a:pPr>
            <a:r>
              <a:rPr lang="en-US" sz="2244">
                <a:solidFill>
                  <a:srgbClr val="FFFFFF"/>
                </a:solidFill>
                <a:latin typeface="Montserrat Classic Bold"/>
              </a:rPr>
              <a:t>High-Quality Video Conferencing</a:t>
            </a:r>
          </a:p>
          <a:p>
            <a:pPr marL="484538" indent="-242269" lvl="1">
              <a:lnSpc>
                <a:spcPts val="3141"/>
              </a:lnSpc>
              <a:buFont typeface="Arial"/>
              <a:buChar char="•"/>
            </a:pPr>
            <a:r>
              <a:rPr lang="en-US" sz="2244">
                <a:solidFill>
                  <a:srgbClr val="FFFFFF"/>
                </a:solidFill>
                <a:latin typeface="Montserrat Classic Bold"/>
              </a:rPr>
              <a:t>Screen Sharing</a:t>
            </a:r>
          </a:p>
          <a:p>
            <a:pPr marL="484538" indent="-242269" lvl="1">
              <a:lnSpc>
                <a:spcPts val="3141"/>
              </a:lnSpc>
              <a:buFont typeface="Arial"/>
              <a:buChar char="•"/>
            </a:pPr>
            <a:r>
              <a:rPr lang="en-US" sz="2244">
                <a:solidFill>
                  <a:srgbClr val="FFFFFF"/>
                </a:solidFill>
                <a:latin typeface="Montserrat Classic Bold"/>
              </a:rPr>
              <a:t>Chat Functionality</a:t>
            </a:r>
          </a:p>
          <a:p>
            <a:pPr marL="484538" indent="-242269" lvl="1">
              <a:lnSpc>
                <a:spcPts val="3141"/>
              </a:lnSpc>
              <a:buFont typeface="Arial"/>
              <a:buChar char="•"/>
            </a:pPr>
            <a:r>
              <a:rPr lang="en-US" sz="2244">
                <a:solidFill>
                  <a:srgbClr val="FFFFFF"/>
                </a:solidFill>
                <a:latin typeface="Montserrat Classic Bold"/>
              </a:rPr>
              <a:t>User-Friendly Interface</a:t>
            </a:r>
          </a:p>
          <a:p>
            <a:pPr marL="484538" indent="-242269" lvl="1">
              <a:lnSpc>
                <a:spcPts val="3141"/>
              </a:lnSpc>
              <a:buFont typeface="Arial"/>
              <a:buChar char="•"/>
            </a:pPr>
            <a:r>
              <a:rPr lang="en-US" sz="2244">
                <a:solidFill>
                  <a:srgbClr val="FFFFFF"/>
                </a:solidFill>
                <a:latin typeface="Montserrat Classic Bold"/>
              </a:rPr>
              <a:t>Cross-Platform Compatibility</a:t>
            </a:r>
          </a:p>
        </p:txBody>
      </p:sp>
      <p:sp>
        <p:nvSpPr>
          <p:cNvPr name="TextBox 6" id="6"/>
          <p:cNvSpPr txBox="true"/>
          <p:nvPr/>
        </p:nvSpPr>
        <p:spPr>
          <a:xfrm rot="0">
            <a:off x="2026061" y="2913033"/>
            <a:ext cx="7252425" cy="809625"/>
          </a:xfrm>
          <a:prstGeom prst="rect">
            <a:avLst/>
          </a:prstGeom>
        </p:spPr>
        <p:txBody>
          <a:bodyPr anchor="t" rtlCol="false" tIns="0" lIns="0" bIns="0" rIns="0">
            <a:spAutoFit/>
          </a:bodyPr>
          <a:lstStyle/>
          <a:p>
            <a:pPr>
              <a:lnSpc>
                <a:spcPts val="6000"/>
              </a:lnSpc>
            </a:pPr>
            <a:r>
              <a:rPr lang="en-US" sz="6000" spc="-60">
                <a:solidFill>
                  <a:srgbClr val="FFFFFF"/>
                </a:solidFill>
                <a:latin typeface="Montserrat Classic Bold"/>
              </a:rPr>
              <a:t>Features  of  Vcall</a:t>
            </a: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TextBox 4" id="4"/>
          <p:cNvSpPr txBox="true"/>
          <p:nvPr/>
        </p:nvSpPr>
        <p:spPr>
          <a:xfrm rot="0">
            <a:off x="2314494" y="2210195"/>
            <a:ext cx="7885308" cy="1571625"/>
          </a:xfrm>
          <a:prstGeom prst="rect">
            <a:avLst/>
          </a:prstGeom>
        </p:spPr>
        <p:txBody>
          <a:bodyPr anchor="t" rtlCol="false" tIns="0" lIns="0" bIns="0" rIns="0">
            <a:spAutoFit/>
          </a:bodyPr>
          <a:lstStyle/>
          <a:p>
            <a:pPr>
              <a:lnSpc>
                <a:spcPts val="6000"/>
              </a:lnSpc>
            </a:pPr>
            <a:r>
              <a:rPr lang="en-US" sz="6000">
                <a:solidFill>
                  <a:srgbClr val="FFFFFF"/>
                </a:solidFill>
                <a:latin typeface="Montserrat Classic Bold"/>
              </a:rPr>
              <a:t>What are the benefits of vcall?</a:t>
            </a:r>
          </a:p>
        </p:txBody>
      </p:sp>
      <p:sp>
        <p:nvSpPr>
          <p:cNvPr name="TextBox 5" id="5"/>
          <p:cNvSpPr txBox="true"/>
          <p:nvPr/>
        </p:nvSpPr>
        <p:spPr>
          <a:xfrm rot="0">
            <a:off x="3637476" y="5095875"/>
            <a:ext cx="5709528" cy="2111375"/>
          </a:xfrm>
          <a:prstGeom prst="rect">
            <a:avLst/>
          </a:prstGeom>
        </p:spPr>
        <p:txBody>
          <a:bodyPr anchor="t" rtlCol="false" tIns="0" lIns="0" bIns="0" rIns="0">
            <a:spAutoFit/>
          </a:bodyPr>
          <a:lstStyle/>
          <a:p>
            <a:pPr marL="431801" indent="-215900" lvl="1">
              <a:lnSpc>
                <a:spcPts val="2800"/>
              </a:lnSpc>
              <a:buFont typeface="Arial"/>
              <a:buChar char="•"/>
            </a:pPr>
            <a:r>
              <a:rPr lang="en-US" sz="2000">
                <a:solidFill>
                  <a:srgbClr val="FFFFFF"/>
                </a:solidFill>
                <a:latin typeface="Montserrat Classic"/>
              </a:rPr>
              <a:t>Flexible Communication</a:t>
            </a:r>
          </a:p>
          <a:p>
            <a:pPr marL="431801" indent="-215900" lvl="1">
              <a:lnSpc>
                <a:spcPts val="2800"/>
              </a:lnSpc>
              <a:buFont typeface="Arial"/>
              <a:buChar char="•"/>
            </a:pPr>
            <a:r>
              <a:rPr lang="en-US" sz="2000">
                <a:solidFill>
                  <a:srgbClr val="FFFFFF"/>
                </a:solidFill>
                <a:latin typeface="Montserrat Classic"/>
              </a:rPr>
              <a:t>Cost-Effective Collaboration</a:t>
            </a:r>
          </a:p>
          <a:p>
            <a:pPr marL="431801" indent="-215900" lvl="1">
              <a:lnSpc>
                <a:spcPts val="2800"/>
              </a:lnSpc>
              <a:buFont typeface="Arial"/>
              <a:buChar char="•"/>
            </a:pPr>
            <a:r>
              <a:rPr lang="en-US" sz="2000">
                <a:solidFill>
                  <a:srgbClr val="FFFFFF"/>
                </a:solidFill>
                <a:latin typeface="Montserrat Classic"/>
              </a:rPr>
              <a:t>Time Efficiency</a:t>
            </a:r>
          </a:p>
          <a:p>
            <a:pPr marL="431801" indent="-215900" lvl="1">
              <a:lnSpc>
                <a:spcPts val="2800"/>
              </a:lnSpc>
              <a:buFont typeface="Arial"/>
              <a:buChar char="•"/>
            </a:pPr>
            <a:r>
              <a:rPr lang="en-US" sz="2000">
                <a:solidFill>
                  <a:srgbClr val="FFFFFF"/>
                </a:solidFill>
                <a:latin typeface="Montserrat Classic"/>
              </a:rPr>
              <a:t>Increased Productivity</a:t>
            </a:r>
          </a:p>
          <a:p>
            <a:pPr marL="431801" indent="-215900" lvl="1">
              <a:lnSpc>
                <a:spcPts val="2800"/>
              </a:lnSpc>
              <a:buFont typeface="Arial"/>
              <a:buChar char="•"/>
            </a:pPr>
            <a:r>
              <a:rPr lang="en-US" sz="2000">
                <a:solidFill>
                  <a:srgbClr val="FFFFFF"/>
                </a:solidFill>
                <a:latin typeface="Montserrat Classic"/>
              </a:rPr>
              <a:t>Scalability</a:t>
            </a:r>
          </a:p>
          <a:p>
            <a:pPr algn="l" marL="431801" indent="-215900" lvl="1">
              <a:lnSpc>
                <a:spcPts val="2800"/>
              </a:lnSpc>
              <a:buFont typeface="Arial"/>
              <a:buChar char="•"/>
            </a:pPr>
            <a:r>
              <a:rPr lang="en-US" sz="2000">
                <a:solidFill>
                  <a:srgbClr val="FFFFFF"/>
                </a:solidFill>
                <a:latin typeface="Montserrat Classic"/>
              </a:rPr>
              <a:t>User-Friendly Interface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Freeform 4" id="4"/>
          <p:cNvSpPr/>
          <p:nvPr/>
        </p:nvSpPr>
        <p:spPr>
          <a:xfrm flipH="false" flipV="false" rot="0">
            <a:off x="4563204" y="1366730"/>
            <a:ext cx="9596875" cy="7553541"/>
          </a:xfrm>
          <a:custGeom>
            <a:avLst/>
            <a:gdLst/>
            <a:ahLst/>
            <a:cxnLst/>
            <a:rect r="r" b="b" t="t" l="l"/>
            <a:pathLst>
              <a:path h="7553541" w="9596875">
                <a:moveTo>
                  <a:pt x="0" y="0"/>
                </a:moveTo>
                <a:lnTo>
                  <a:pt x="9596875" y="0"/>
                </a:lnTo>
                <a:lnTo>
                  <a:pt x="9596875" y="7553540"/>
                </a:lnTo>
                <a:lnTo>
                  <a:pt x="0" y="7553540"/>
                </a:lnTo>
                <a:lnTo>
                  <a:pt x="0" y="0"/>
                </a:lnTo>
                <a:close/>
              </a:path>
            </a:pathLst>
          </a:custGeom>
          <a:blipFill>
            <a:blip r:embed="rId2"/>
            <a:stretch>
              <a:fillRect l="0" t="0" r="0" b="0"/>
            </a:stretch>
          </a:blipFill>
        </p:spPr>
      </p:sp>
      <p:sp>
        <p:nvSpPr>
          <p:cNvPr name="TextBox 5" id="5"/>
          <p:cNvSpPr txBox="true"/>
          <p:nvPr/>
        </p:nvSpPr>
        <p:spPr>
          <a:xfrm rot="0">
            <a:off x="1423128" y="2037908"/>
            <a:ext cx="3838870" cy="809625"/>
          </a:xfrm>
          <a:prstGeom prst="rect">
            <a:avLst/>
          </a:prstGeom>
        </p:spPr>
        <p:txBody>
          <a:bodyPr anchor="t" rtlCol="false" tIns="0" lIns="0" bIns="0" rIns="0">
            <a:spAutoFit/>
          </a:bodyPr>
          <a:lstStyle/>
          <a:p>
            <a:pPr>
              <a:lnSpc>
                <a:spcPts val="6000"/>
              </a:lnSpc>
            </a:pPr>
            <a:r>
              <a:rPr lang="en-US" sz="6000">
                <a:solidFill>
                  <a:srgbClr val="FFFFFF"/>
                </a:solidFill>
                <a:latin typeface="Montserrat Classic Bold"/>
              </a:rPr>
              <a:t>Working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Freeform 3" id="3"/>
          <p:cNvSpPr/>
          <p:nvPr/>
        </p:nvSpPr>
        <p:spPr>
          <a:xfrm flipH="false" flipV="false" rot="0">
            <a:off x="2865308" y="-1782775"/>
            <a:ext cx="19783704" cy="15571424"/>
          </a:xfrm>
          <a:custGeom>
            <a:avLst/>
            <a:gdLst/>
            <a:ahLst/>
            <a:cxnLst/>
            <a:rect r="r" b="b" t="t" l="l"/>
            <a:pathLst>
              <a:path h="15571424" w="19783704">
                <a:moveTo>
                  <a:pt x="0" y="0"/>
                </a:moveTo>
                <a:lnTo>
                  <a:pt x="19783704" y="0"/>
                </a:lnTo>
                <a:lnTo>
                  <a:pt x="19783704" y="15571424"/>
                </a:lnTo>
                <a:lnTo>
                  <a:pt x="0" y="15571424"/>
                </a:lnTo>
                <a:lnTo>
                  <a:pt x="0" y="0"/>
                </a:lnTo>
                <a:close/>
              </a:path>
            </a:pathLst>
          </a:custGeom>
          <a:blipFill>
            <a:blip r:embed="rId2"/>
            <a:stretch>
              <a:fillRect l="0" t="0" r="0" b="0"/>
            </a:stretch>
          </a:blipFill>
        </p:spPr>
      </p:sp>
      <p:sp>
        <p:nvSpPr>
          <p:cNvPr name="AutoShape 4" id="4"/>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TextBox 5" id="5"/>
          <p:cNvSpPr txBox="true"/>
          <p:nvPr/>
        </p:nvSpPr>
        <p:spPr>
          <a:xfrm rot="0">
            <a:off x="1423128" y="2037908"/>
            <a:ext cx="3838870" cy="809625"/>
          </a:xfrm>
          <a:prstGeom prst="rect">
            <a:avLst/>
          </a:prstGeom>
        </p:spPr>
        <p:txBody>
          <a:bodyPr anchor="t" rtlCol="false" tIns="0" lIns="0" bIns="0" rIns="0">
            <a:spAutoFit/>
          </a:bodyPr>
          <a:lstStyle/>
          <a:p>
            <a:pPr>
              <a:lnSpc>
                <a:spcPts val="6000"/>
              </a:lnSpc>
            </a:pPr>
            <a:r>
              <a:rPr lang="en-US" sz="6000">
                <a:solidFill>
                  <a:srgbClr val="FFFFFF"/>
                </a:solidFill>
                <a:latin typeface="Montserrat Classic Bold"/>
              </a:rPr>
              <a:t>Working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AutoShape 3" id="3"/>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Freeform 4" id="4"/>
          <p:cNvSpPr/>
          <p:nvPr/>
        </p:nvSpPr>
        <p:spPr>
          <a:xfrm flipH="false" flipV="false" rot="0">
            <a:off x="1922183" y="462146"/>
            <a:ext cx="13672488" cy="13711717"/>
          </a:xfrm>
          <a:custGeom>
            <a:avLst/>
            <a:gdLst/>
            <a:ahLst/>
            <a:cxnLst/>
            <a:rect r="r" b="b" t="t" l="l"/>
            <a:pathLst>
              <a:path h="13711717" w="13672488">
                <a:moveTo>
                  <a:pt x="0" y="0"/>
                </a:moveTo>
                <a:lnTo>
                  <a:pt x="13672488" y="0"/>
                </a:lnTo>
                <a:lnTo>
                  <a:pt x="13672488" y="13711718"/>
                </a:lnTo>
                <a:lnTo>
                  <a:pt x="0" y="13711718"/>
                </a:lnTo>
                <a:lnTo>
                  <a:pt x="0" y="0"/>
                </a:lnTo>
                <a:close/>
              </a:path>
            </a:pathLst>
          </a:custGeom>
          <a:blipFill>
            <a:blip r:embed="rId2"/>
            <a:stretch>
              <a:fillRect l="0" t="0" r="0" b="-6348"/>
            </a:stretch>
          </a:blipFill>
        </p:spPr>
      </p:sp>
      <p:sp>
        <p:nvSpPr>
          <p:cNvPr name="TextBox 5" id="5"/>
          <p:cNvSpPr txBox="true"/>
          <p:nvPr/>
        </p:nvSpPr>
        <p:spPr>
          <a:xfrm rot="0">
            <a:off x="1423128" y="2037908"/>
            <a:ext cx="3838870" cy="809625"/>
          </a:xfrm>
          <a:prstGeom prst="rect">
            <a:avLst/>
          </a:prstGeom>
        </p:spPr>
        <p:txBody>
          <a:bodyPr anchor="t" rtlCol="false" tIns="0" lIns="0" bIns="0" rIns="0">
            <a:spAutoFit/>
          </a:bodyPr>
          <a:lstStyle/>
          <a:p>
            <a:pPr>
              <a:lnSpc>
                <a:spcPts val="6000"/>
              </a:lnSpc>
            </a:pPr>
            <a:r>
              <a:rPr lang="en-US" sz="6000">
                <a:solidFill>
                  <a:srgbClr val="FFFFFF"/>
                </a:solidFill>
                <a:latin typeface="Montserrat Classic Bold"/>
              </a:rPr>
              <a:t>Working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11795760" y="9220200"/>
            <a:ext cx="6492240" cy="0"/>
          </a:xfrm>
          <a:prstGeom prst="line">
            <a:avLst/>
          </a:prstGeom>
          <a:ln cap="rnd" w="38100">
            <a:solidFill>
              <a:srgbClr val="FFFFFF"/>
            </a:solidFill>
            <a:prstDash val="solid"/>
            <a:headEnd type="none" len="sm" w="sm"/>
            <a:tailEnd type="none" len="sm" w="sm"/>
          </a:ln>
        </p:spPr>
      </p:sp>
      <p:sp>
        <p:nvSpPr>
          <p:cNvPr name="Freeform 3" id="3"/>
          <p:cNvSpPr/>
          <p:nvPr/>
        </p:nvSpPr>
        <p:spPr>
          <a:xfrm flipH="false" flipV="false" rot="0">
            <a:off x="5261999" y="-4017112"/>
            <a:ext cx="13222312" cy="13729290"/>
          </a:xfrm>
          <a:custGeom>
            <a:avLst/>
            <a:gdLst/>
            <a:ahLst/>
            <a:cxnLst/>
            <a:rect r="r" b="b" t="t" l="l"/>
            <a:pathLst>
              <a:path h="13729290" w="13222312">
                <a:moveTo>
                  <a:pt x="0" y="0"/>
                </a:moveTo>
                <a:lnTo>
                  <a:pt x="13222311" y="0"/>
                </a:lnTo>
                <a:lnTo>
                  <a:pt x="13222311" y="13729291"/>
                </a:lnTo>
                <a:lnTo>
                  <a:pt x="0" y="13729291"/>
                </a:lnTo>
                <a:lnTo>
                  <a:pt x="0" y="0"/>
                </a:lnTo>
                <a:close/>
              </a:path>
            </a:pathLst>
          </a:custGeom>
          <a:blipFill>
            <a:blip r:embed="rId2"/>
            <a:stretch>
              <a:fillRect l="-31922" t="0" r="0" b="0"/>
            </a:stretch>
          </a:blipFill>
        </p:spPr>
      </p:sp>
      <p:sp>
        <p:nvSpPr>
          <p:cNvPr name="AutoShape 4" id="4"/>
          <p:cNvSpPr/>
          <p:nvPr/>
        </p:nvSpPr>
        <p:spPr>
          <a:xfrm rot="0">
            <a:off x="0" y="990600"/>
            <a:ext cx="6492240" cy="0"/>
          </a:xfrm>
          <a:prstGeom prst="line">
            <a:avLst/>
          </a:prstGeom>
          <a:ln cap="rnd" w="38100">
            <a:solidFill>
              <a:srgbClr val="FFFFFF"/>
            </a:solidFill>
            <a:prstDash val="solid"/>
            <a:headEnd type="none" len="sm" w="sm"/>
            <a:tailEnd type="none" len="sm" w="sm"/>
          </a:ln>
        </p:spPr>
      </p:sp>
      <p:sp>
        <p:nvSpPr>
          <p:cNvPr name="TextBox 5" id="5"/>
          <p:cNvSpPr txBox="true"/>
          <p:nvPr/>
        </p:nvSpPr>
        <p:spPr>
          <a:xfrm rot="0">
            <a:off x="1423128" y="2037908"/>
            <a:ext cx="3838870" cy="809625"/>
          </a:xfrm>
          <a:prstGeom prst="rect">
            <a:avLst/>
          </a:prstGeom>
        </p:spPr>
        <p:txBody>
          <a:bodyPr anchor="t" rtlCol="false" tIns="0" lIns="0" bIns="0" rIns="0">
            <a:spAutoFit/>
          </a:bodyPr>
          <a:lstStyle/>
          <a:p>
            <a:pPr>
              <a:lnSpc>
                <a:spcPts val="6000"/>
              </a:lnSpc>
            </a:pPr>
            <a:r>
              <a:rPr lang="en-US" sz="6000">
                <a:solidFill>
                  <a:srgbClr val="FFFFFF"/>
                </a:solidFill>
                <a:latin typeface="Montserrat Classic Bold"/>
              </a:rPr>
              <a:t>Working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DAF2SbbsMO0</dc:identifier>
  <dcterms:modified xsi:type="dcterms:W3CDTF">2011-08-01T06:04:30Z</dcterms:modified>
  <cp:revision>1</cp:revision>
  <dc:title>Vcall</dc:title>
</cp:coreProperties>
</file>